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3" r:id="rId5"/>
    <p:sldId id="261" r:id="rId6"/>
    <p:sldId id="260" r:id="rId7"/>
    <p:sldId id="262" r:id="rId8"/>
    <p:sldId id="280" r:id="rId9"/>
    <p:sldId id="263" r:id="rId10"/>
    <p:sldId id="265" r:id="rId11"/>
    <p:sldId id="282" r:id="rId12"/>
    <p:sldId id="276" r:id="rId13"/>
    <p:sldId id="281" r:id="rId14"/>
    <p:sldId id="277" r:id="rId15"/>
    <p:sldId id="278" r:id="rId16"/>
    <p:sldId id="279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A9DB"/>
    <a:srgbClr val="FFFFFF"/>
    <a:srgbClr val="E6E6E6"/>
    <a:srgbClr val="FC7ACD"/>
    <a:srgbClr val="3B9778"/>
    <a:srgbClr val="62D2A2"/>
    <a:srgbClr val="F4B18C"/>
    <a:srgbClr val="9DF3C4"/>
    <a:srgbClr val="EBEE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74811" autoAdjust="0"/>
  </p:normalViewPr>
  <p:slideViewPr>
    <p:cSldViewPr snapToGrid="0">
      <p:cViewPr varScale="1">
        <p:scale>
          <a:sx n="85" d="100"/>
          <a:sy n="85" d="100"/>
        </p:scale>
        <p:origin x="15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1D8DCA-A1BB-4687-B010-5C7F3072F634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B74D3-4303-4241-81B2-2D9A2EBD3C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79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4509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203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7950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9150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또 여행 중 자동으로 기록된 장소에 핀이 생성 되고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그 핀을 누르게 되면 해당 화면이 보여집니다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800" b="0" i="0" u="none" strike="noStrike" dirty="0">
              <a:solidFill>
                <a:srgbClr val="000000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해당 장소에 대한 메모를 남길 수 있고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그 장소에서 찍은 사진들을 한눈에 모아 볼 수 있습니다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800" b="0" i="0" u="none" strike="noStrike" dirty="0">
              <a:solidFill>
                <a:srgbClr val="000000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따라서 장소를 바탕으로 사진을 분류해서 어느 장소의 사진인지 한눈에 파악할 수 있고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,</a:t>
            </a:r>
            <a:endParaRPr lang="ko-KR" alt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ko-KR" altLang="en-US" b="0" dirty="0">
                <a:effectLst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하루 여행을 마친 뒤 모은 사진들 중에서 선택해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인스타그램에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사진 공유가 가능합니다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endParaRPr lang="ko-KR" altLang="en-US" b="0" dirty="0">
              <a:effectLst/>
            </a:endParaRPr>
          </a:p>
          <a:p>
            <a:br>
              <a:rPr lang="ko-KR" altLang="en-US" dirty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8779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0013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1879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970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6869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356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2E3338"/>
              </a:solidFill>
              <a:effectLst/>
              <a:latin typeface="Whitney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204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2E3338"/>
              </a:solidFill>
              <a:effectLst/>
              <a:latin typeface="Whitney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673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503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871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70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i="0" dirty="0">
              <a:solidFill>
                <a:srgbClr val="2E3338"/>
              </a:solidFill>
              <a:effectLst/>
              <a:latin typeface="Whitney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B74D3-4303-4241-81B2-2D9A2EBD3C5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798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36E3F-3A14-4B92-993B-EA71243438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106E3B-783B-47B8-8C2A-8EC879D2E8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B28004-CCEC-46FD-86FE-823DBE9B2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E842BE-24A8-4D9F-BBCC-CC19EFC3F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72B9E1-D499-497D-AC2C-BA229449B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354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93FA8D-9938-405D-9958-2F7F85967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70CCA9-B591-4424-8163-2F409EB7E7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D858B5-8706-4EB6-B71B-6859A5C4E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3FF2F1-ABA4-4793-AAAF-5046C3AD3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AA3F4E-2C73-4A8D-9B8C-9677ECC2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840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442E6AC-927A-4E0F-B480-804AD114C4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2BF215-7005-4381-B883-9CA614AC6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B575DB-C544-4685-BC2B-6AE80D102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A88350-CBBA-4127-BC85-7B47BE3D7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6E5900-FA8C-4A72-A7BC-E225AEC8F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444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1A8740-B9FF-4E9D-937B-32753AE8E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73B95D-7C87-4740-9B9F-5B477F39A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CD35F0-6288-4CC7-AF51-4C9D00C1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DBBC03-7A54-4A3D-BEE9-365AF8C3F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7417B9-C7A4-4F09-A554-C8408C25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526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A9F7F0-4FBC-4472-B615-B2D383013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EFFF67-DCB6-4116-A30C-8A690E52D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8DC920-59C3-4C77-89A0-7FDFAF7E4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4E6B59-8B2A-411A-8FF9-94E6EDEE4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57FCF1-2D0B-47C8-AB42-935D519F0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602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B122D-E38B-401C-BA59-F69C7C3FE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18BE68-20B7-4717-9AE4-CBB94DDFD2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D8400F-289A-4F51-AA99-0BDBDE9B3E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4B9961-4C9C-488B-BE6E-1897AA227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D0B0C5-1E66-415D-BBDF-5091513D4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EF19F2-4A6F-44D1-A566-109B17AA2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999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8A7792-9B4D-41EC-B9BF-33EC769A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D1981A-C815-4BE8-8B18-214EBA7D9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93D851-31F0-4A87-A6CB-98BE2E6D57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433A8B6-09B0-46AA-B161-EF8D2AAC8D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97CE05-EDAB-48DF-AD4E-DC47F72F8D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C78276-A7CB-4ACB-AAF4-4AEA42881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08FC6C6-26A6-48D9-9027-B1C7F6962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FC374A-4CF5-4FA3-9D9E-84117C1E8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225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7D65ED-2AA8-45F7-9D25-9E845654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FF62286-AD58-4FDC-BDAF-18822B4BC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6F9AE2-A3D2-4D7E-B556-69CA6CD55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33BF88-9120-426B-9001-718C38782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491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CBD5642-C5B4-43AA-B23E-66D2D0E31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4F4F31E-F766-4E37-9FE5-3493BAD9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AA7B2C-F567-46E4-88D3-B49B4F394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87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BF944D-3381-420C-A44D-0894530F1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20DD64-4D53-4148-998F-D34C6A38D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DA761B-9ADB-4FAA-A3F4-AB6EB304C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B31DFF-FF8F-4F6F-9BDF-71DF8AB98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575964-47F8-4385-A525-A7FCC397A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F99930-C68D-4C14-835D-CC339712D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25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40A15C-61E1-4DF2-B52A-D17AFDE64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A24C13-6414-4F4C-A956-799D5DCA25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C40ABA-6252-45CF-A646-588F4A19D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B81D88-7CBF-4C0E-9DE9-7957827A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2D169C-685E-42DB-896F-6B5AEE9CF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633488-6F7F-45A8-AA13-B3E1BF0A2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379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B1063AD-0B61-43EA-A444-BB50C0FB7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8BFAB8-41AB-4CFC-84A1-87886E126A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CDFB4-BC72-40E7-9D3D-15A27814A9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F1153-934A-403A-A0EC-FB48B6FCF013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F7DDFA-C0DA-46DD-8F35-DD19891A6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D71E3B-6489-4211-BF54-A087C88E8D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E8B3-D4F2-46CF-AF2E-8FC1AB2564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09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6CA3A2-BF87-4F8B-AC63-1133B14DF655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4945F2-60E8-4EE6-BA28-98C5A14A5327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167BB5-B900-46F1-A2A0-64ACE83C8C7E}"/>
              </a:ext>
            </a:extLst>
          </p:cNvPr>
          <p:cNvSpPr txBox="1"/>
          <p:nvPr/>
        </p:nvSpPr>
        <p:spPr>
          <a:xfrm>
            <a:off x="5117548" y="2396368"/>
            <a:ext cx="23374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여 운  </a:t>
            </a:r>
            <a:endParaRPr lang="en-US" altLang="ko-KR" sz="6000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27AE58-0D87-4ABA-8703-23FCDB156946}"/>
              </a:ext>
            </a:extLst>
          </p:cNvPr>
          <p:cNvSpPr txBox="1"/>
          <p:nvPr/>
        </p:nvSpPr>
        <p:spPr>
          <a:xfrm>
            <a:off x="140177" y="437079"/>
            <a:ext cx="2495477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SSAFY </a:t>
            </a:r>
            <a:r>
              <a:rPr lang="ko-KR" altLang="en-US" sz="2000" b="1" spc="-150" dirty="0"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자율 프로젝트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1648F0-6018-4DBA-B033-47354F87C02B}"/>
              </a:ext>
            </a:extLst>
          </p:cNvPr>
          <p:cNvSpPr txBox="1"/>
          <p:nvPr/>
        </p:nvSpPr>
        <p:spPr>
          <a:xfrm>
            <a:off x="4800869" y="4199513"/>
            <a:ext cx="25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Team. A105</a:t>
            </a:r>
            <a:r>
              <a:rPr lang="ko-KR" altLang="en-US" sz="16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  </a:t>
            </a:r>
            <a:r>
              <a:rPr lang="en-US" altLang="ko-KR" sz="16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( </a:t>
            </a:r>
            <a:r>
              <a:rPr lang="ko-KR" altLang="en-US" sz="16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서울 </a:t>
            </a:r>
            <a:r>
              <a:rPr lang="en-US" altLang="ko-KR" sz="16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1</a:t>
            </a:r>
            <a:r>
              <a:rPr lang="ko-KR" altLang="en-US" sz="16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반 </a:t>
            </a:r>
            <a:r>
              <a:rPr lang="en-US" altLang="ko-KR" sz="16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A105 )</a:t>
            </a:r>
            <a:endParaRPr lang="ko-KR" altLang="en-US" sz="1600" b="1" spc="-150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oPubWorld돋움체 Light" panose="00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7B6CBF-91F3-47DA-A289-F07386E2FD83}"/>
              </a:ext>
            </a:extLst>
          </p:cNvPr>
          <p:cNvSpPr txBox="1"/>
          <p:nvPr/>
        </p:nvSpPr>
        <p:spPr>
          <a:xfrm>
            <a:off x="4459173" y="4645902"/>
            <a:ext cx="32736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이건우 고영길 김동준 김동현 김민정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oPubWorld돋움체 Light" panose="00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414787-63EA-47BB-BEA4-2A8F71A3C2AB}"/>
              </a:ext>
            </a:extLst>
          </p:cNvPr>
          <p:cNvSpPr txBox="1"/>
          <p:nvPr/>
        </p:nvSpPr>
        <p:spPr>
          <a:xfrm>
            <a:off x="10139835" y="6220866"/>
            <a:ext cx="20521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발표일 </a:t>
            </a: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: 2021-04-23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1810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90D5FBCA-1A0C-47C5-B4D6-D329B166E987}"/>
              </a:ext>
            </a:extLst>
          </p:cNvPr>
          <p:cNvSpPr/>
          <p:nvPr/>
        </p:nvSpPr>
        <p:spPr>
          <a:xfrm>
            <a:off x="1752600" y="275277"/>
            <a:ext cx="7014228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아이디어 도출 </a:t>
            </a:r>
            <a:r>
              <a:rPr lang="en-US" altLang="ko-KR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: Value Proposition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1FD18A7-83B4-400D-8242-067BC2486613}"/>
              </a:ext>
            </a:extLst>
          </p:cNvPr>
          <p:cNvGrpSpPr/>
          <p:nvPr/>
        </p:nvGrpSpPr>
        <p:grpSpPr>
          <a:xfrm>
            <a:off x="376161" y="1825119"/>
            <a:ext cx="11439678" cy="3799764"/>
            <a:chOff x="2192614" y="2425628"/>
            <a:chExt cx="8037015" cy="2669547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09E2865-8185-460B-9E52-A09547ECBC01}"/>
                </a:ext>
              </a:extLst>
            </p:cNvPr>
            <p:cNvSpPr/>
            <p:nvPr/>
          </p:nvSpPr>
          <p:spPr>
            <a:xfrm>
              <a:off x="2329464" y="2547257"/>
              <a:ext cx="2320214" cy="254791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C97C849-D48A-4284-A034-B825154BB034}"/>
                </a:ext>
              </a:extLst>
            </p:cNvPr>
            <p:cNvSpPr/>
            <p:nvPr/>
          </p:nvSpPr>
          <p:spPr>
            <a:xfrm>
              <a:off x="2192614" y="2425628"/>
              <a:ext cx="2320214" cy="2547918"/>
            </a:xfrm>
            <a:prstGeom prst="rect">
              <a:avLst/>
            </a:prstGeom>
            <a:solidFill>
              <a:srgbClr val="FFFFF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6B0260-FA68-4AE8-895D-B545EE552BEE}"/>
                </a:ext>
              </a:extLst>
            </p:cNvPr>
            <p:cNvSpPr txBox="1"/>
            <p:nvPr/>
          </p:nvSpPr>
          <p:spPr>
            <a:xfrm>
              <a:off x="3071737" y="2806835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chemeClr val="bg1"/>
                  </a:solidFill>
                  <a:latin typeface="리디바탕" panose="020B0600000101010101" pitchFamily="34" charset="-127"/>
                  <a:ea typeface="리디바탕" panose="020B0600000101010101" pitchFamily="34" charset="-127"/>
                  <a:cs typeface="KoPubWorld돋움체 Bold" panose="00000800000000000000" pitchFamily="2" charset="-127"/>
                </a:rPr>
                <a:t>01</a:t>
              </a:r>
              <a:endParaRPr lang="en-US" altLang="ko-KR" sz="1600" b="1" dirty="0"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DE36CD9-ACDD-41B9-9149-4506368BA0E9}"/>
                </a:ext>
              </a:extLst>
            </p:cNvPr>
            <p:cNvSpPr/>
            <p:nvPr/>
          </p:nvSpPr>
          <p:spPr>
            <a:xfrm>
              <a:off x="5119440" y="2547257"/>
              <a:ext cx="2404711" cy="254791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DE44EA6-70D6-4F3A-B19E-FC78CBC7EE56}"/>
                </a:ext>
              </a:extLst>
            </p:cNvPr>
            <p:cNvSpPr/>
            <p:nvPr/>
          </p:nvSpPr>
          <p:spPr>
            <a:xfrm>
              <a:off x="4982590" y="2425628"/>
              <a:ext cx="2404711" cy="2547918"/>
            </a:xfrm>
            <a:prstGeom prst="rect">
              <a:avLst/>
            </a:prstGeom>
            <a:solidFill>
              <a:srgbClr val="FFFFFF"/>
            </a:solidFill>
            <a:ln w="31750">
              <a:solidFill>
                <a:srgbClr val="EBEE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3BAAA56-2B81-4D9E-BD2E-5BE8D9374C0E}"/>
                </a:ext>
              </a:extLst>
            </p:cNvPr>
            <p:cNvSpPr/>
            <p:nvPr/>
          </p:nvSpPr>
          <p:spPr>
            <a:xfrm>
              <a:off x="7857063" y="2547257"/>
              <a:ext cx="2372566" cy="254791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2F50E0A-83AB-467C-8B5F-22D3C070FADC}"/>
                </a:ext>
              </a:extLst>
            </p:cNvPr>
            <p:cNvSpPr/>
            <p:nvPr/>
          </p:nvSpPr>
          <p:spPr>
            <a:xfrm>
              <a:off x="7720213" y="2425628"/>
              <a:ext cx="2372566" cy="2547918"/>
            </a:xfrm>
            <a:prstGeom prst="rect">
              <a:avLst/>
            </a:prstGeom>
            <a:solidFill>
              <a:srgbClr val="FFFFFF"/>
            </a:solidFill>
            <a:ln w="31750">
              <a:solidFill>
                <a:srgbClr val="EBEEF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3EFF8EA-D9A2-4D6C-9BE0-09082AD57641}"/>
              </a:ext>
            </a:extLst>
          </p:cNvPr>
          <p:cNvSpPr txBox="1"/>
          <p:nvPr/>
        </p:nvSpPr>
        <p:spPr>
          <a:xfrm>
            <a:off x="1433494" y="2166582"/>
            <a:ext cx="11855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800"/>
              </a:spcBef>
              <a:spcAft>
                <a:spcPts val="0"/>
              </a:spcAft>
            </a:pPr>
            <a:r>
              <a:rPr lang="en-US" altLang="ko-KR" sz="2400" dirty="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who</a:t>
            </a:r>
            <a:endParaRPr lang="ko-KR" altLang="en-US" sz="2400" dirty="0">
              <a:effectLst/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3502A6-1BA2-46CC-87C1-E3F2EE05B5E8}"/>
              </a:ext>
            </a:extLst>
          </p:cNvPr>
          <p:cNvSpPr txBox="1"/>
          <p:nvPr/>
        </p:nvSpPr>
        <p:spPr>
          <a:xfrm>
            <a:off x="5464809" y="2145605"/>
            <a:ext cx="11855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800"/>
              </a:spcBef>
              <a:spcAft>
                <a:spcPts val="0"/>
              </a:spcAft>
            </a:pPr>
            <a:r>
              <a:rPr lang="en-US" altLang="ko-KR" sz="2400" dirty="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what</a:t>
            </a:r>
            <a:endParaRPr lang="ko-KR" altLang="en-US" sz="2400" dirty="0">
              <a:effectLst/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88CEE6-F3C4-4888-B91D-9215AC7D2B74}"/>
              </a:ext>
            </a:extLst>
          </p:cNvPr>
          <p:cNvSpPr txBox="1"/>
          <p:nvPr/>
        </p:nvSpPr>
        <p:spPr>
          <a:xfrm>
            <a:off x="9338593" y="2156960"/>
            <a:ext cx="11855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800"/>
              </a:spcBef>
              <a:spcAft>
                <a:spcPts val="0"/>
              </a:spcAft>
            </a:pPr>
            <a:r>
              <a:rPr lang="en-US" altLang="ko-KR" sz="2400" i="0" u="none" strike="noStrike" dirty="0">
                <a:solidFill>
                  <a:srgbClr val="000000"/>
                </a:solidFill>
                <a:effectLst/>
                <a:latin typeface="리디바탕" panose="020B0600000101010101" pitchFamily="34" charset="-127"/>
                <a:ea typeface="리디바탕" panose="020B0600000101010101" pitchFamily="34" charset="-127"/>
              </a:rPr>
              <a:t>how</a:t>
            </a:r>
            <a:endParaRPr lang="ko-KR" altLang="en-US" sz="2400" dirty="0">
              <a:effectLst/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CF8951-24FB-42AD-8E6B-3CC81A48EBA9}"/>
              </a:ext>
            </a:extLst>
          </p:cNvPr>
          <p:cNvSpPr txBox="1"/>
          <p:nvPr/>
        </p:nvSpPr>
        <p:spPr>
          <a:xfrm>
            <a:off x="714769" y="2618626"/>
            <a:ext cx="2623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3B9778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Bold" panose="00000800000000000000" pitchFamily="2" charset="-127"/>
              </a:rPr>
              <a:t>……………………………………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8676BA-2E8C-4090-9177-7CB05308B57C}"/>
              </a:ext>
            </a:extLst>
          </p:cNvPr>
          <p:cNvSpPr txBox="1"/>
          <p:nvPr/>
        </p:nvSpPr>
        <p:spPr>
          <a:xfrm>
            <a:off x="4679407" y="2618625"/>
            <a:ext cx="2623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3B9778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Bold" panose="00000800000000000000" pitchFamily="2" charset="-127"/>
              </a:rPr>
              <a:t>……………………………………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95843C-2FE0-4B1A-8928-1DB0AD75337D}"/>
              </a:ext>
            </a:extLst>
          </p:cNvPr>
          <p:cNvSpPr txBox="1"/>
          <p:nvPr/>
        </p:nvSpPr>
        <p:spPr>
          <a:xfrm>
            <a:off x="8485797" y="2607270"/>
            <a:ext cx="2891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solidFill>
                  <a:srgbClr val="3B9778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Bold" panose="00000800000000000000" pitchFamily="2" charset="-127"/>
              </a:rPr>
              <a:t>……………………………………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4CF479-BA45-4CD9-9F26-E3AFD5D5C88E}"/>
              </a:ext>
            </a:extLst>
          </p:cNvPr>
          <p:cNvSpPr txBox="1"/>
          <p:nvPr/>
        </p:nvSpPr>
        <p:spPr>
          <a:xfrm>
            <a:off x="491645" y="3136460"/>
            <a:ext cx="3069291" cy="961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여행 기록을 하고싶지만</a:t>
            </a:r>
            <a:br>
              <a:rPr lang="en-US" altLang="ko-KR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귀찮은 사람</a:t>
            </a:r>
            <a:endParaRPr lang="ko-KR" altLang="en-US" sz="20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744735-A2B0-44E0-9208-A48F6CEA2D6C}"/>
              </a:ext>
            </a:extLst>
          </p:cNvPr>
          <p:cNvSpPr txBox="1"/>
          <p:nvPr/>
        </p:nvSpPr>
        <p:spPr>
          <a:xfrm>
            <a:off x="4679407" y="3099829"/>
            <a:ext cx="2985666" cy="1423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자동화의 편리함</a:t>
            </a:r>
            <a:endParaRPr lang="en-US" altLang="ko-KR" sz="2000">
              <a:solidFill>
                <a:srgbClr val="000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실용적 기능</a:t>
            </a:r>
            <a:endParaRPr lang="en-US" altLang="ko-KR" sz="2000">
              <a:solidFill>
                <a:srgbClr val="000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여행 컨셉에 맞는 </a:t>
            </a:r>
            <a:r>
              <a:rPr lang="en-US" altLang="ko-KR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D109B58-E8B7-41C7-81E3-04CF70407FB4}"/>
              </a:ext>
            </a:extLst>
          </p:cNvPr>
          <p:cNvSpPr txBox="1"/>
          <p:nvPr/>
        </p:nvSpPr>
        <p:spPr>
          <a:xfrm>
            <a:off x="8438790" y="2959804"/>
            <a:ext cx="3462466" cy="1885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0" i="0" u="none" strike="noStrike">
                <a:solidFill>
                  <a:srgbClr val="000000"/>
                </a:solidFill>
                <a:effectLst/>
                <a:latin typeface="리디바탕" panose="020B0600000101010101" pitchFamily="34" charset="-127"/>
                <a:ea typeface="리디바탕" panose="020B0600000101010101" pitchFamily="34" charset="-127"/>
              </a:rPr>
              <a:t>GPS </a:t>
            </a: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활용 </a:t>
            </a:r>
            <a:r>
              <a:rPr lang="ko-KR" altLang="en-US" sz="2000" b="0" i="0" u="none" strike="noStrike">
                <a:solidFill>
                  <a:srgbClr val="000000"/>
                </a:solidFill>
                <a:effectLst/>
                <a:latin typeface="리디바탕" panose="020B0600000101010101" pitchFamily="34" charset="-127"/>
                <a:ea typeface="리디바탕" panose="020B0600000101010101" pitchFamily="34" charset="-127"/>
              </a:rPr>
              <a:t>경로 기록</a:t>
            </a:r>
            <a:endParaRPr lang="en-US" altLang="ko-KR" sz="2000" b="0" i="0" u="none" strike="noStrike">
              <a:solidFill>
                <a:srgbClr val="000000"/>
              </a:solidFill>
              <a:effectLst/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Mobile App </a:t>
            </a: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갤러리 접근</a:t>
            </a:r>
            <a:endParaRPr lang="en-US" altLang="ko-KR" sz="2000">
              <a:solidFill>
                <a:srgbClr val="000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Map</a:t>
            </a: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기반 </a:t>
            </a:r>
            <a:r>
              <a:rPr lang="en-US" altLang="ko-KR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 </a:t>
            </a: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제공</a:t>
            </a:r>
            <a:endParaRPr lang="en-US" altLang="ko-KR" sz="2000">
              <a:solidFill>
                <a:srgbClr val="000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>
                <a:solidFill>
                  <a:srgbClr val="00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여행 경로 추천</a:t>
            </a:r>
            <a:endParaRPr lang="en-US" altLang="ko-KR" sz="2000">
              <a:solidFill>
                <a:srgbClr val="000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2891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BB20E630-D1DF-47F4-BC36-D675084D77EF}"/>
              </a:ext>
            </a:extLst>
          </p:cNvPr>
          <p:cNvSpPr/>
          <p:nvPr/>
        </p:nvSpPr>
        <p:spPr>
          <a:xfrm>
            <a:off x="1752600" y="213722"/>
            <a:ext cx="5732660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>
                <a:latin typeface="리디바탕" panose="020B0600000101010101" pitchFamily="34" charset="-127"/>
                <a:ea typeface="리디바탕" panose="020B0600000101010101" pitchFamily="34" charset="-127"/>
              </a:rPr>
              <a:t>프로젝트 소개 </a:t>
            </a:r>
            <a:r>
              <a:rPr lang="en-US" altLang="ko-KR" sz="3600">
                <a:latin typeface="리디바탕" panose="020B0600000101010101" pitchFamily="34" charset="-127"/>
                <a:ea typeface="리디바탕" panose="020B0600000101010101" pitchFamily="34" charset="-127"/>
              </a:rPr>
              <a:t>: </a:t>
            </a:r>
            <a:r>
              <a:rPr lang="ko-KR" altLang="en-US" sz="3600">
                <a:latin typeface="리디바탕" panose="020B0600000101010101" pitchFamily="34" charset="-127"/>
                <a:ea typeface="리디바탕" panose="020B0600000101010101" pitchFamily="34" charset="-127"/>
              </a:rPr>
              <a:t>서비스 흐름 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DDE13D-CA13-4901-89C0-0F674C9E23C9}"/>
              </a:ext>
            </a:extLst>
          </p:cNvPr>
          <p:cNvSpPr txBox="1"/>
          <p:nvPr/>
        </p:nvSpPr>
        <p:spPr>
          <a:xfrm>
            <a:off x="4955715" y="1257247"/>
            <a:ext cx="2364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여행 시작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A7505D-D02A-461D-8A5A-4302D21B0CA2}"/>
              </a:ext>
            </a:extLst>
          </p:cNvPr>
          <p:cNvSpPr txBox="1"/>
          <p:nvPr/>
        </p:nvSpPr>
        <p:spPr>
          <a:xfrm>
            <a:off x="4546856" y="2206330"/>
            <a:ext cx="312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자동 위치 기록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95B952-A268-4C2C-8370-CDADCC745A88}"/>
              </a:ext>
            </a:extLst>
          </p:cNvPr>
          <p:cNvSpPr txBox="1"/>
          <p:nvPr/>
        </p:nvSpPr>
        <p:spPr>
          <a:xfrm>
            <a:off x="4136780" y="3225870"/>
            <a:ext cx="4059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여행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/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사진촬영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/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메모작성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A8DB91-688C-4C59-BFE2-9C0BD4073FE1}"/>
              </a:ext>
            </a:extLst>
          </p:cNvPr>
          <p:cNvSpPr txBox="1"/>
          <p:nvPr/>
        </p:nvSpPr>
        <p:spPr>
          <a:xfrm>
            <a:off x="5012861" y="4239357"/>
            <a:ext cx="2102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여행이 </a:t>
            </a:r>
            <a:r>
              <a:rPr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끝났나요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?</a:t>
            </a:r>
          </a:p>
        </p:txBody>
      </p:sp>
      <p:sp>
        <p:nvSpPr>
          <p:cNvPr id="8" name="U자형 화살표 7"/>
          <p:cNvSpPr/>
          <p:nvPr/>
        </p:nvSpPr>
        <p:spPr>
          <a:xfrm rot="16200000">
            <a:off x="2790016" y="2465288"/>
            <a:ext cx="2614247" cy="1360557"/>
          </a:xfrm>
          <a:prstGeom prst="uturnArrow">
            <a:avLst>
              <a:gd name="adj1" fmla="val 2938"/>
              <a:gd name="adj2" fmla="val 8479"/>
              <a:gd name="adj3" fmla="val 11857"/>
              <a:gd name="adj4" fmla="val 22998"/>
              <a:gd name="adj5" fmla="val 10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946816" y="2918093"/>
            <a:ext cx="4219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No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5139284" y="5286729"/>
            <a:ext cx="1864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사진 선택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/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공유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000050" y="6248540"/>
            <a:ext cx="20874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여행 저장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/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시각화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6043765" y="4802376"/>
            <a:ext cx="51174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Yes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5327306" y="1162280"/>
            <a:ext cx="1621204" cy="569508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5218943" y="2136228"/>
            <a:ext cx="1837930" cy="569508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4438272" y="3140600"/>
            <a:ext cx="3438027" cy="569508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124211" y="5195111"/>
            <a:ext cx="1879686" cy="569508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4895306" y="6180471"/>
            <a:ext cx="2318931" cy="509479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다이아몬드 19"/>
          <p:cNvSpPr/>
          <p:nvPr/>
        </p:nvSpPr>
        <p:spPr>
          <a:xfrm>
            <a:off x="4777416" y="4093984"/>
            <a:ext cx="2671638" cy="675125"/>
          </a:xfrm>
          <a:prstGeom prst="diamond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/>
          <p:cNvCxnSpPr>
            <a:stCxn id="19" idx="2"/>
            <a:endCxn id="27" idx="0"/>
          </p:cNvCxnSpPr>
          <p:nvPr/>
        </p:nvCxnSpPr>
        <p:spPr>
          <a:xfrm>
            <a:off x="6137908" y="1731788"/>
            <a:ext cx="0" cy="404440"/>
          </a:xfrm>
          <a:prstGeom prst="straightConnector1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>
            <a:off x="6068287" y="3745277"/>
            <a:ext cx="0" cy="404440"/>
          </a:xfrm>
          <a:prstGeom prst="straightConnector1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>
            <a:off x="6111699" y="2705736"/>
            <a:ext cx="0" cy="404440"/>
          </a:xfrm>
          <a:prstGeom prst="straightConnector1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>
            <a:off x="6043765" y="4807736"/>
            <a:ext cx="0" cy="404440"/>
          </a:xfrm>
          <a:prstGeom prst="straightConnector1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/>
          <p:nvPr/>
        </p:nvCxnSpPr>
        <p:spPr>
          <a:xfrm>
            <a:off x="6070265" y="5776031"/>
            <a:ext cx="0" cy="404440"/>
          </a:xfrm>
          <a:prstGeom prst="straightConnector1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705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lh4.googleusercontent.com/HQYQcaESuCH16Qn2fe5Jw8Ocgg3C22skR_RCGak5yqkVRPCA8XXp0BMm9AefvVHhSeffHpYnK0Vf20c91dX0EN_HGeW_g-FRYKH-DT54h2gBHFYYCaNI1u_6_kv342q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7213" y="1487384"/>
            <a:ext cx="2342807" cy="473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BB20E630-D1DF-47F4-BC36-D675084D77EF}"/>
              </a:ext>
            </a:extLst>
          </p:cNvPr>
          <p:cNvSpPr/>
          <p:nvPr/>
        </p:nvSpPr>
        <p:spPr>
          <a:xfrm>
            <a:off x="1752600" y="213722"/>
            <a:ext cx="5424883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프로젝트 소개 </a:t>
            </a:r>
            <a:r>
              <a:rPr lang="en-US" altLang="ko-KR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: Prototype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039235" y="1331880"/>
            <a:ext cx="9443981" cy="5074393"/>
            <a:chOff x="1171529" y="1189691"/>
            <a:chExt cx="9443981" cy="507439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E5AF5652-9C0E-4094-97DB-1B399E03D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33652" y="1420191"/>
              <a:ext cx="2258879" cy="4587800"/>
            </a:xfrm>
            <a:prstGeom prst="rect">
              <a:avLst/>
            </a:prstGeom>
          </p:spPr>
        </p:pic>
        <p:sp>
          <p:nvSpPr>
            <p:cNvPr id="6" name="오른쪽 화살표 5"/>
            <p:cNvSpPr/>
            <p:nvPr/>
          </p:nvSpPr>
          <p:spPr>
            <a:xfrm>
              <a:off x="3958616" y="3267675"/>
              <a:ext cx="565725" cy="280219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1529" y="1189691"/>
              <a:ext cx="2583124" cy="5048800"/>
            </a:xfrm>
            <a:prstGeom prst="rect">
              <a:avLst/>
            </a:prstGeom>
          </p:spPr>
        </p:pic>
        <p:sp>
          <p:nvSpPr>
            <p:cNvPr id="13" name="직사각형 12"/>
            <p:cNvSpPr/>
            <p:nvPr/>
          </p:nvSpPr>
          <p:spPr>
            <a:xfrm>
              <a:off x="8560569" y="2529011"/>
              <a:ext cx="2054941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리디바탕" panose="020B0600000101010101" pitchFamily="34" charset="-127"/>
                  <a:ea typeface="리디바탕" panose="020B0600000101010101" pitchFamily="34" charset="-127"/>
                </a:rPr>
                <a:t>방문 기록</a:t>
              </a:r>
              <a:endPara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리디바탕" panose="020B0600000101010101" pitchFamily="34" charset="-127"/>
                  <a:ea typeface="리디바탕" panose="020B0600000101010101" pitchFamily="34" charset="-127"/>
                </a:rPr>
                <a:t>경로 추천</a:t>
              </a:r>
              <a:endPara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리디바탕" panose="020B0600000101010101" pitchFamily="34" charset="-127"/>
                  <a:ea typeface="리디바탕" panose="020B0600000101010101" pitchFamily="34" charset="-127"/>
                </a:rPr>
                <a:t>가계부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리디바탕" panose="020B0600000101010101" pitchFamily="34" charset="-127"/>
                  <a:ea typeface="리디바탕" panose="020B0600000101010101" pitchFamily="34" charset="-127"/>
                </a:rPr>
                <a:t>/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리디바탕" panose="020B0600000101010101" pitchFamily="34" charset="-127"/>
                  <a:ea typeface="리디바탕" panose="020B0600000101010101" pitchFamily="34" charset="-127"/>
                </a:rPr>
                <a:t>메모</a:t>
              </a:r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1722" y="1220124"/>
              <a:ext cx="2580648" cy="5043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3189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BB20E630-D1DF-47F4-BC36-D675084D77EF}"/>
              </a:ext>
            </a:extLst>
          </p:cNvPr>
          <p:cNvSpPr/>
          <p:nvPr/>
        </p:nvSpPr>
        <p:spPr>
          <a:xfrm>
            <a:off x="1752600" y="213722"/>
            <a:ext cx="5424883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프로젝트 소개 </a:t>
            </a:r>
            <a:r>
              <a:rPr lang="en-US" altLang="ko-KR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: Prototype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255096" y="1160271"/>
            <a:ext cx="7222705" cy="5715856"/>
            <a:chOff x="1293803" y="1062717"/>
            <a:chExt cx="7222705" cy="5715856"/>
          </a:xfrm>
        </p:grpSpPr>
        <p:pic>
          <p:nvPicPr>
            <p:cNvPr id="1033" name="Picture 9" descr="https://lh6.googleusercontent.com/2aq-pDfWTZLKfvaoToLJ-5QX6jRvgxGgtwCJd18hlinwuLT7PZKPI2tHvL7D47iIvyB_ubv_Bbz-d61J8SJ-Akm4QpxkrEoBygtzRn5faQXqQgX0Y-RpVV_qvx1iPDCD3nS52CM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8899" y="1248847"/>
              <a:ext cx="2644724" cy="53216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https://lh6.googleusercontent.com/FqF_Ff5z797toE5U5BNcXfnmCawnVAInExSslp19us4RhDui6IWREDOtfpNMc087cUl1d5dGeQAgEx4xgPZ3QZb2NZWKPu_gPTS71GAA168paQSeGHwN4mW5-ZiDPmj1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2574" y="1384550"/>
              <a:ext cx="2633367" cy="52834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3803" y="1062717"/>
              <a:ext cx="2874499" cy="5618302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2009" y="1160271"/>
              <a:ext cx="2874499" cy="5618302"/>
            </a:xfrm>
            <a:prstGeom prst="rect">
              <a:avLst/>
            </a:prstGeom>
          </p:spPr>
        </p:pic>
        <p:sp>
          <p:nvSpPr>
            <p:cNvPr id="20" name="오른쪽 화살표 19"/>
            <p:cNvSpPr/>
            <p:nvPr/>
          </p:nvSpPr>
          <p:spPr>
            <a:xfrm>
              <a:off x="4622293" y="3370913"/>
              <a:ext cx="565725" cy="280219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1850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BB20E630-D1DF-47F4-BC36-D675084D77EF}"/>
              </a:ext>
            </a:extLst>
          </p:cNvPr>
          <p:cNvSpPr/>
          <p:nvPr/>
        </p:nvSpPr>
        <p:spPr>
          <a:xfrm>
            <a:off x="1752600" y="213722"/>
            <a:ext cx="5424883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프로젝트 소개 </a:t>
            </a:r>
            <a:r>
              <a:rPr lang="en-US" altLang="ko-KR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: Prototype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54161" y="1109524"/>
            <a:ext cx="11449477" cy="5368999"/>
            <a:chOff x="454161" y="1109524"/>
            <a:chExt cx="11449477" cy="536899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D7EF55E-A380-4CC4-A5F5-714E76604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2940" y="1412769"/>
              <a:ext cx="2378863" cy="4757726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0C4C4BD0-624E-4538-B913-836807C85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17142" y="1347963"/>
              <a:ext cx="2378863" cy="4779550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0FD5FDF-928C-40FA-9945-EE626DB63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86362" y="1369610"/>
              <a:ext cx="2378863" cy="4808650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161" y="1109524"/>
              <a:ext cx="2740693" cy="5356773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633" y="1109524"/>
              <a:ext cx="2746948" cy="5368999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7166" y="1160271"/>
              <a:ext cx="2714729" cy="5306026"/>
            </a:xfrm>
            <a:prstGeom prst="rect">
              <a:avLst/>
            </a:prstGeom>
          </p:spPr>
        </p:pic>
        <p:pic>
          <p:nvPicPr>
            <p:cNvPr id="2054" name="Picture 6" descr="https://lh4.googleusercontent.com/IzCqQcbOSj-rs39tfRlt5L6tl4egVyK9tfcECXQBoao9rJ7QhIwLxppEvcRDXP2DmSv8UHoMl65J_K-rR4mgpkQARbpNsc-yHsMvOkLvfrXt472uZTp6bg49NzONtaWm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4033" y="1347963"/>
              <a:ext cx="2304483" cy="4670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8909" y="1172497"/>
              <a:ext cx="2714729" cy="53060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238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BB20E630-D1DF-47F4-BC36-D675084D77EF}"/>
              </a:ext>
            </a:extLst>
          </p:cNvPr>
          <p:cNvSpPr/>
          <p:nvPr/>
        </p:nvSpPr>
        <p:spPr>
          <a:xfrm>
            <a:off x="1752600" y="213722"/>
            <a:ext cx="4913525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프로젝트 설계</a:t>
            </a:r>
            <a:r>
              <a:rPr lang="en-US" altLang="ko-KR" sz="3600">
                <a:latin typeface="리디바탕" panose="020B0600000101010101" pitchFamily="34" charset="-127"/>
                <a:ea typeface="리디바탕" panose="020B0600000101010101" pitchFamily="34" charset="-127"/>
              </a:rPr>
              <a:t>: </a:t>
            </a:r>
            <a:r>
              <a:rPr lang="ko-KR" altLang="en-US" sz="3600">
                <a:latin typeface="리디바탕" panose="020B0600000101010101" pitchFamily="34" charset="-127"/>
                <a:ea typeface="리디바탕" panose="020B0600000101010101" pitchFamily="34" charset="-127"/>
              </a:rPr>
              <a:t>아키텍쳐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23CA5A-A6D7-42AB-AF23-EB102159C76C}"/>
              </a:ext>
            </a:extLst>
          </p:cNvPr>
          <p:cNvSpPr txBox="1"/>
          <p:nvPr/>
        </p:nvSpPr>
        <p:spPr>
          <a:xfrm>
            <a:off x="2257755" y="1421010"/>
            <a:ext cx="1658403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Arial" panose="020B0604020202020204" pitchFamily="34" charset="0"/>
              </a:rPr>
              <a:t>Front End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ABA543-4EFD-4B23-978C-15812C33D530}"/>
              </a:ext>
            </a:extLst>
          </p:cNvPr>
          <p:cNvSpPr txBox="1"/>
          <p:nvPr/>
        </p:nvSpPr>
        <p:spPr>
          <a:xfrm>
            <a:off x="7665081" y="1379795"/>
            <a:ext cx="1540935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Arial" panose="020B0604020202020204" pitchFamily="34" charset="0"/>
              </a:rPr>
              <a:t>Back End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Arial" panose="020B0604020202020204" pitchFamily="34" charset="0"/>
            </a:endParaRP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65BA3DDB-ED3A-4C0F-BF59-4B630CEFA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9401" y="3018057"/>
            <a:ext cx="1803802" cy="54934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6112ABE-EF19-4A6A-BD63-E0F77CFA5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396" y="3525718"/>
            <a:ext cx="1285949" cy="12160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6" descr="GitHub - javadevjournal/javadevjournal: Source code for the tutorials  published on the Javadevjournal site.">
            <a:extLst>
              <a:ext uri="{FF2B5EF4-FFF2-40B4-BE49-F238E27FC236}">
                <a16:creationId xmlns:a16="http://schemas.microsoft.com/office/drawing/2014/main" id="{10D2BB82-2266-465B-A8DE-ECEC9C5BC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4443" y="2495550"/>
            <a:ext cx="1593435" cy="156156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EC5AAA0A-BFCF-48AA-A814-FC204D764E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14994" y="3276600"/>
            <a:ext cx="304800" cy="304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172" name="Picture 4" descr="Jsx Vector SVG Icon - PNG Repo Free PNG Icons">
            <a:extLst>
              <a:ext uri="{FF2B5EF4-FFF2-40B4-BE49-F238E27FC236}">
                <a16:creationId xmlns:a16="http://schemas.microsoft.com/office/drawing/2014/main" id="{8134B0EB-8DDF-4C54-990A-7773ECEBB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098" y="2434643"/>
            <a:ext cx="836106" cy="83610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React-native android 기기 연결하기">
            <a:extLst>
              <a:ext uri="{FF2B5EF4-FFF2-40B4-BE49-F238E27FC236}">
                <a16:creationId xmlns:a16="http://schemas.microsoft.com/office/drawing/2014/main" id="{3BB9B220-B363-49E1-9541-70090E258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052" y="2237236"/>
            <a:ext cx="1905000" cy="220751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사진(exif)의 GPS 정보를 받아와 카카오 맵으로 띄우기 (only js)">
            <a:extLst>
              <a:ext uri="{FF2B5EF4-FFF2-40B4-BE49-F238E27FC236}">
                <a16:creationId xmlns:a16="http://schemas.microsoft.com/office/drawing/2014/main" id="{494E4E76-C021-4A98-874C-FB1BEA9254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2" t="24005" r="7822" b="27140"/>
          <a:stretch/>
        </p:blipFill>
        <p:spPr bwMode="auto">
          <a:xfrm>
            <a:off x="2575345" y="4470911"/>
            <a:ext cx="2252421" cy="6886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A97580ED-DBD0-4825-B54D-697363E11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1669" y="4265545"/>
            <a:ext cx="2018982" cy="4761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DBF4CD0-DB44-4708-BFBA-5DFBDADB79B3}"/>
              </a:ext>
            </a:extLst>
          </p:cNvPr>
          <p:cNvCxnSpPr>
            <a:cxnSpLocks/>
          </p:cNvCxnSpPr>
          <p:nvPr/>
        </p:nvCxnSpPr>
        <p:spPr>
          <a:xfrm flipH="1">
            <a:off x="4667600" y="3125114"/>
            <a:ext cx="2166331" cy="0"/>
          </a:xfrm>
          <a:prstGeom prst="straightConnector1">
            <a:avLst/>
          </a:prstGeom>
          <a:ln w="5715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E5CC6DC-3DD0-4180-9146-9671EE5CBFE9}"/>
              </a:ext>
            </a:extLst>
          </p:cNvPr>
          <p:cNvCxnSpPr>
            <a:cxnSpLocks/>
          </p:cNvCxnSpPr>
          <p:nvPr/>
        </p:nvCxnSpPr>
        <p:spPr>
          <a:xfrm>
            <a:off x="4825260" y="3421745"/>
            <a:ext cx="2008671" cy="7255"/>
          </a:xfrm>
          <a:prstGeom prst="straightConnector1">
            <a:avLst/>
          </a:prstGeom>
          <a:ln w="5715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A1BF322-E010-429A-AC09-B02817B92D81}"/>
              </a:ext>
            </a:extLst>
          </p:cNvPr>
          <p:cNvSpPr txBox="1"/>
          <p:nvPr/>
        </p:nvSpPr>
        <p:spPr>
          <a:xfrm>
            <a:off x="5380740" y="2593058"/>
            <a:ext cx="715260" cy="37965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1867" b="1" spc="-100" dirty="0" err="1">
                <a:latin typeface="리디바탕" panose="020B0600000101010101" pitchFamily="34" charset="-127"/>
                <a:ea typeface="리디바탕" panose="020B0600000101010101" pitchFamily="34" charset="-127"/>
                <a:cs typeface="Arial" panose="020B0604020202020204" pitchFamily="34" charset="0"/>
              </a:rPr>
              <a:t>axios</a:t>
            </a:r>
            <a:endParaRPr lang="ko-KR" altLang="en-US" sz="1867" b="1" spc="-100" dirty="0">
              <a:latin typeface="리디바탕" panose="020B0600000101010101" pitchFamily="34" charset="-127"/>
              <a:ea typeface="리디바탕" panose="020B0600000101010101" pitchFamily="34" charset="-127"/>
              <a:cs typeface="Arial" panose="020B0604020202020204" pitchFamily="34" charset="0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4884D6C-080F-4A96-ABD4-DE8FABB2041D}"/>
              </a:ext>
            </a:extLst>
          </p:cNvPr>
          <p:cNvCxnSpPr>
            <a:cxnSpLocks/>
          </p:cNvCxnSpPr>
          <p:nvPr/>
        </p:nvCxnSpPr>
        <p:spPr>
          <a:xfrm flipV="1">
            <a:off x="9080571" y="3125113"/>
            <a:ext cx="726137" cy="1"/>
          </a:xfrm>
          <a:prstGeom prst="straightConnector1">
            <a:avLst/>
          </a:prstGeom>
          <a:ln w="5715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C7419BF0-DFFF-4314-985F-BFED0152AF89}"/>
              </a:ext>
            </a:extLst>
          </p:cNvPr>
          <p:cNvCxnSpPr>
            <a:cxnSpLocks/>
          </p:cNvCxnSpPr>
          <p:nvPr/>
        </p:nvCxnSpPr>
        <p:spPr>
          <a:xfrm flipH="1" flipV="1">
            <a:off x="9080571" y="3419410"/>
            <a:ext cx="673758" cy="4872"/>
          </a:xfrm>
          <a:prstGeom prst="straightConnector1">
            <a:avLst/>
          </a:prstGeom>
          <a:ln w="57150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373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6CA3A2-BF87-4F8B-AC63-1133B14DF655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4945F2-60E8-4EE6-BA28-98C5A14A5327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167BB5-B900-46F1-A2A0-64ACE83C8C7E}"/>
              </a:ext>
            </a:extLst>
          </p:cNvPr>
          <p:cNvSpPr txBox="1"/>
          <p:nvPr/>
        </p:nvSpPr>
        <p:spPr>
          <a:xfrm>
            <a:off x="4285378" y="2617873"/>
            <a:ext cx="40761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감사합니다</a:t>
            </a:r>
            <a:endParaRPr lang="en-US" altLang="ko-KR" sz="6000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4752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6CA3A2-BF87-4F8B-AC63-1133B14DF655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4945F2-60E8-4EE6-BA28-98C5A14A5327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69D60CF-F739-4B7F-AF0A-83693F6506A6}"/>
              </a:ext>
            </a:extLst>
          </p:cNvPr>
          <p:cNvSpPr/>
          <p:nvPr/>
        </p:nvSpPr>
        <p:spPr>
          <a:xfrm>
            <a:off x="6096000" y="1728160"/>
            <a:ext cx="1698172" cy="1698172"/>
          </a:xfrm>
          <a:prstGeom prst="rect">
            <a:avLst/>
          </a:prstGeom>
          <a:solidFill>
            <a:srgbClr val="F4F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A19CF4B-FA04-479D-89CC-7250EABCD9D0}"/>
              </a:ext>
            </a:extLst>
          </p:cNvPr>
          <p:cNvSpPr/>
          <p:nvPr/>
        </p:nvSpPr>
        <p:spPr>
          <a:xfrm>
            <a:off x="8011791" y="1728160"/>
            <a:ext cx="1698172" cy="1698172"/>
          </a:xfrm>
          <a:prstGeom prst="rect">
            <a:avLst/>
          </a:prstGeom>
          <a:solidFill>
            <a:srgbClr val="F4F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09FDB00-140B-4C8E-8AF2-C594ED681A73}"/>
              </a:ext>
            </a:extLst>
          </p:cNvPr>
          <p:cNvSpPr/>
          <p:nvPr/>
        </p:nvSpPr>
        <p:spPr>
          <a:xfrm>
            <a:off x="6092531" y="3609737"/>
            <a:ext cx="1698172" cy="1698172"/>
          </a:xfrm>
          <a:prstGeom prst="rect">
            <a:avLst/>
          </a:prstGeom>
          <a:solidFill>
            <a:srgbClr val="F4F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B2F7DA-130A-453C-BC13-C728A26027AF}"/>
              </a:ext>
            </a:extLst>
          </p:cNvPr>
          <p:cNvSpPr/>
          <p:nvPr/>
        </p:nvSpPr>
        <p:spPr>
          <a:xfrm>
            <a:off x="8008322" y="3609737"/>
            <a:ext cx="1698172" cy="1698172"/>
          </a:xfrm>
          <a:prstGeom prst="rect">
            <a:avLst/>
          </a:prstGeom>
          <a:solidFill>
            <a:srgbClr val="F4F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B3246C4-4B86-40E1-A4E2-1660B2A3DBCF}"/>
              </a:ext>
            </a:extLst>
          </p:cNvPr>
          <p:cNvGrpSpPr/>
          <p:nvPr/>
        </p:nvGrpSpPr>
        <p:grpSpPr>
          <a:xfrm>
            <a:off x="6120954" y="3609737"/>
            <a:ext cx="563351" cy="707886"/>
            <a:chOff x="2372074" y="3688127"/>
            <a:chExt cx="563351" cy="70788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E73997-A674-4301-9488-0D804A403289}"/>
                </a:ext>
              </a:extLst>
            </p:cNvPr>
            <p:cNvSpPr txBox="1"/>
            <p:nvPr/>
          </p:nvSpPr>
          <p:spPr>
            <a:xfrm>
              <a:off x="2372074" y="3688127"/>
              <a:ext cx="471604" cy="707886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4000" dirty="0">
                  <a:solidFill>
                    <a:schemeClr val="accent5">
                      <a:lumMod val="75000"/>
                    </a:schemeClr>
                  </a:solidFill>
                  <a:latin typeface="리디바탕" panose="020B0600000101010101" pitchFamily="34" charset="-127"/>
                  <a:ea typeface="리디바탕" panose="020B0600000101010101" pitchFamily="34" charset="-127"/>
                </a:rPr>
                <a:t>3</a:t>
              </a:r>
              <a:endParaRPr lang="ko-KR" altLang="en-US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A26DDDBB-7132-4D44-9785-0ACA140BEEBC}"/>
                </a:ext>
              </a:extLst>
            </p:cNvPr>
            <p:cNvCxnSpPr/>
            <p:nvPr/>
          </p:nvCxnSpPr>
          <p:spPr>
            <a:xfrm>
              <a:off x="2480468" y="4323186"/>
              <a:ext cx="454957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EA703F3-B9F5-4E8D-8E6D-27C643C67C93}"/>
              </a:ext>
            </a:extLst>
          </p:cNvPr>
          <p:cNvSpPr txBox="1"/>
          <p:nvPr/>
        </p:nvSpPr>
        <p:spPr>
          <a:xfrm>
            <a:off x="2264418" y="1952898"/>
            <a:ext cx="2066591" cy="138499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TABLE</a:t>
            </a:r>
          </a:p>
          <a:p>
            <a:r>
              <a:rPr lang="en-US" altLang="ko-KR" sz="28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OF -</a:t>
            </a:r>
          </a:p>
          <a:p>
            <a:r>
              <a:rPr lang="en-US" altLang="ko-KR" sz="28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CONTENTS</a:t>
            </a:r>
            <a:endParaRPr lang="ko-KR" altLang="en-US" sz="28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54B43B-3DF1-4EF9-A2E7-7B533770542D}"/>
              </a:ext>
            </a:extLst>
          </p:cNvPr>
          <p:cNvSpPr txBox="1"/>
          <p:nvPr/>
        </p:nvSpPr>
        <p:spPr>
          <a:xfrm>
            <a:off x="8032685" y="3625738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FFDC0BA-1CDF-434F-B0B8-706309C77D41}"/>
              </a:ext>
            </a:extLst>
          </p:cNvPr>
          <p:cNvSpPr txBox="1"/>
          <p:nvPr/>
        </p:nvSpPr>
        <p:spPr>
          <a:xfrm>
            <a:off x="6157848" y="1691635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E543B64-09DE-46BA-A846-25B52680CD6E}"/>
              </a:ext>
            </a:extLst>
          </p:cNvPr>
          <p:cNvSpPr txBox="1"/>
          <p:nvPr/>
        </p:nvSpPr>
        <p:spPr>
          <a:xfrm>
            <a:off x="8062001" y="1719100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154EA0E-588C-482F-9CCA-6902CBE876FB}"/>
              </a:ext>
            </a:extLst>
          </p:cNvPr>
          <p:cNvSpPr/>
          <p:nvPr/>
        </p:nvSpPr>
        <p:spPr>
          <a:xfrm>
            <a:off x="6206743" y="2575701"/>
            <a:ext cx="803425" cy="276999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기획 배경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55CE5CF-4CE1-420B-ADE3-6E7D529EC23C}"/>
              </a:ext>
            </a:extLst>
          </p:cNvPr>
          <p:cNvSpPr/>
          <p:nvPr/>
        </p:nvSpPr>
        <p:spPr>
          <a:xfrm>
            <a:off x="8122534" y="2575701"/>
            <a:ext cx="1088760" cy="276999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아이디어 도출</a:t>
            </a:r>
            <a:endParaRPr lang="en-US" altLang="ko-KR" sz="12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195915F-42E0-44BD-9E31-A055E9A1D8ED}"/>
              </a:ext>
            </a:extLst>
          </p:cNvPr>
          <p:cNvSpPr/>
          <p:nvPr/>
        </p:nvSpPr>
        <p:spPr>
          <a:xfrm>
            <a:off x="6203274" y="4441681"/>
            <a:ext cx="1101584" cy="276999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프로젝트 소개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93D149-FDDB-42DF-BF24-E315B4E1B941}"/>
              </a:ext>
            </a:extLst>
          </p:cNvPr>
          <p:cNvSpPr txBox="1"/>
          <p:nvPr/>
        </p:nvSpPr>
        <p:spPr>
          <a:xfrm>
            <a:off x="8011791" y="5586658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accent5">
                    <a:lumMod val="60000"/>
                    <a:lumOff val="40000"/>
                    <a:alpha val="16000"/>
                  </a:schemeClr>
                </a:solidFill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6000" b="1" dirty="0">
              <a:solidFill>
                <a:schemeClr val="accent5">
                  <a:lumMod val="60000"/>
                  <a:lumOff val="40000"/>
                  <a:alpha val="16000"/>
                </a:schemeClr>
              </a:solidFill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605C086-81CD-447B-8C3D-33F36F002E46}"/>
              </a:ext>
            </a:extLst>
          </p:cNvPr>
          <p:cNvSpPr/>
          <p:nvPr/>
        </p:nvSpPr>
        <p:spPr>
          <a:xfrm>
            <a:off x="8158465" y="4458823"/>
            <a:ext cx="1099981" cy="276999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프로젝트 설계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180012F8-552E-4EC7-87AB-A372D0DC7E08}"/>
              </a:ext>
            </a:extLst>
          </p:cNvPr>
          <p:cNvCxnSpPr/>
          <p:nvPr/>
        </p:nvCxnSpPr>
        <p:spPr>
          <a:xfrm>
            <a:off x="6282021" y="2312364"/>
            <a:ext cx="454957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77D89B59-7E6D-4A5B-ADBF-4DF722290E57}"/>
              </a:ext>
            </a:extLst>
          </p:cNvPr>
          <p:cNvCxnSpPr/>
          <p:nvPr/>
        </p:nvCxnSpPr>
        <p:spPr>
          <a:xfrm>
            <a:off x="8180873" y="2312364"/>
            <a:ext cx="454957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1BAA6BF-B4DC-4207-B615-CE1C72D0F6F3}"/>
              </a:ext>
            </a:extLst>
          </p:cNvPr>
          <p:cNvCxnSpPr/>
          <p:nvPr/>
        </p:nvCxnSpPr>
        <p:spPr>
          <a:xfrm>
            <a:off x="8156858" y="4244796"/>
            <a:ext cx="454957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641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398015E-1DDB-408F-8E99-74837E33FFEB}"/>
              </a:ext>
            </a:extLst>
          </p:cNvPr>
          <p:cNvSpPr/>
          <p:nvPr/>
        </p:nvSpPr>
        <p:spPr>
          <a:xfrm>
            <a:off x="1752600" y="213722"/>
            <a:ext cx="2040943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기획 배경</a:t>
            </a:r>
          </a:p>
        </p:txBody>
      </p:sp>
      <p:pic>
        <p:nvPicPr>
          <p:cNvPr id="1032" name="Picture 8" descr="여행일정도 이제는 인포그래픽으로 만들어보아요~ 망고보드에서 제공하는 템플릿으로 휴가계획을 예쁘게 제작하시고 공유해보세요.  인포그래픽,망고보드,여름휴가,제주도여행일정 | 여행 스크랩북, 여행 가이드, 여행 짐싸기 팁">
            <a:extLst>
              <a:ext uri="{FF2B5EF4-FFF2-40B4-BE49-F238E27FC236}">
                <a16:creationId xmlns:a16="http://schemas.microsoft.com/office/drawing/2014/main" id="{FA835D34-80DF-4839-8617-BFA1A1914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427" y="1232771"/>
            <a:ext cx="2919375" cy="51900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짤방모음 : 병맛짤 / 재미있는 심슨 움짤 모음 [심슨짤 3탄 해외여행 짤] : 네이버 블로그">
            <a:extLst>
              <a:ext uri="{FF2B5EF4-FFF2-40B4-BE49-F238E27FC236}">
                <a16:creationId xmlns:a16="http://schemas.microsoft.com/office/drawing/2014/main" id="{06377ADE-E1DA-4EDA-A3A8-E581A1D8A2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027" y="2383493"/>
            <a:ext cx="5097312" cy="286723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4E35023C-DF23-402A-AEB9-B411ED43BD3A}"/>
              </a:ext>
            </a:extLst>
          </p:cNvPr>
          <p:cNvGrpSpPr/>
          <p:nvPr/>
        </p:nvGrpSpPr>
        <p:grpSpPr>
          <a:xfrm>
            <a:off x="3426188" y="860053"/>
            <a:ext cx="3049682" cy="5935436"/>
            <a:chOff x="3723815" y="708843"/>
            <a:chExt cx="3049682" cy="59354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D76D399-C9FB-4D8E-8205-5544CAD89C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597"/>
            <a:stretch/>
          </p:blipFill>
          <p:spPr>
            <a:xfrm>
              <a:off x="4037838" y="1160271"/>
              <a:ext cx="2421637" cy="5100000"/>
            </a:xfrm>
            <a:prstGeom prst="rect">
              <a:avLst/>
            </a:prstGeom>
          </p:spPr>
        </p:pic>
        <p:pic>
          <p:nvPicPr>
            <p:cNvPr id="3" name="그림 2" descr="텍스트, 모니터이(가) 표시된 사진&#10;&#10;자동 생성된 설명">
              <a:extLst>
                <a:ext uri="{FF2B5EF4-FFF2-40B4-BE49-F238E27FC236}">
                  <a16:creationId xmlns:a16="http://schemas.microsoft.com/office/drawing/2014/main" id="{1E9CE2FD-5D73-4CE0-98F2-8727DC3DC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3815" y="708843"/>
              <a:ext cx="3049682" cy="59354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1811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398015E-1DDB-408F-8E99-74837E33FFEB}"/>
              </a:ext>
            </a:extLst>
          </p:cNvPr>
          <p:cNvSpPr/>
          <p:nvPr/>
        </p:nvSpPr>
        <p:spPr>
          <a:xfrm>
            <a:off x="1752600" y="213722"/>
            <a:ext cx="2040943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기획 배경</a:t>
            </a:r>
          </a:p>
        </p:txBody>
      </p:sp>
      <p:pic>
        <p:nvPicPr>
          <p:cNvPr id="12" name="Picture 2" descr="현생에 지친 익들을 위한 짤 35장 - 인스티즈(instiz) 익명잡담">
            <a:extLst>
              <a:ext uri="{FF2B5EF4-FFF2-40B4-BE49-F238E27FC236}">
                <a16:creationId xmlns:a16="http://schemas.microsoft.com/office/drawing/2014/main" id="{AFD47847-C2B6-4CFD-BE95-465CA3F944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944" y="4020865"/>
            <a:ext cx="4676676" cy="26306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짤찾으려고만든계정 Twitterren: &quot;피곤한짤 넘졸려 데박 죽는다 피곤해서 먼저 잘게요 답할 기운 없는 빈혈 상태 박명수 죽을 거  같아요 기진맥진 개피곤… &quot;">
            <a:extLst>
              <a:ext uri="{FF2B5EF4-FFF2-40B4-BE49-F238E27FC236}">
                <a16:creationId xmlns:a16="http://schemas.microsoft.com/office/drawing/2014/main" id="{294DF00D-BDC3-4A11-B5F4-E78AC145D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944" y="1184594"/>
            <a:ext cx="4676676" cy="261114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89D979C-E0B2-4FF2-B790-76CDC3E18E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098716"/>
            <a:ext cx="571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722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398015E-1DDB-408F-8E99-74837E33FFEB}"/>
              </a:ext>
            </a:extLst>
          </p:cNvPr>
          <p:cNvSpPr/>
          <p:nvPr/>
        </p:nvSpPr>
        <p:spPr>
          <a:xfrm>
            <a:off x="1752600" y="213722"/>
            <a:ext cx="2040943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기획 배경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94A2E3-EBF6-47C6-BBCA-52F84FE3A98A}"/>
              </a:ext>
            </a:extLst>
          </p:cNvPr>
          <p:cNvGrpSpPr/>
          <p:nvPr/>
        </p:nvGrpSpPr>
        <p:grpSpPr>
          <a:xfrm>
            <a:off x="1464761" y="860053"/>
            <a:ext cx="3049682" cy="5935436"/>
            <a:chOff x="101857" y="873403"/>
            <a:chExt cx="3049682" cy="59354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6E08AB8D-2FB6-4417-8A29-A7B373316D53}"/>
                </a:ext>
              </a:extLst>
            </p:cNvPr>
            <p:cNvCxnSpPr>
              <a:cxnSpLocks/>
            </p:cNvCxnSpPr>
            <p:nvPr/>
          </p:nvCxnSpPr>
          <p:spPr>
            <a:xfrm>
              <a:off x="557400" y="1001162"/>
              <a:ext cx="1080900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D68CB00-70F9-4F9E-BD46-6D52D945DC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7795" y="1246785"/>
              <a:ext cx="2473717" cy="5223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림 11" descr="텍스트, 모니터이(가) 표시된 사진&#10;&#10;자동 생성된 설명">
              <a:extLst>
                <a:ext uri="{FF2B5EF4-FFF2-40B4-BE49-F238E27FC236}">
                  <a16:creationId xmlns:a16="http://schemas.microsoft.com/office/drawing/2014/main" id="{3A1FF77F-C3C1-4D9C-B37E-1B607BE94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57" y="873403"/>
              <a:ext cx="3049682" cy="5935436"/>
            </a:xfrm>
            <a:prstGeom prst="rect">
              <a:avLst/>
            </a:prstGeom>
          </p:spPr>
        </p:pic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3124D2D0-6C46-4632-9770-12FC92E61DAF}"/>
              </a:ext>
            </a:extLst>
          </p:cNvPr>
          <p:cNvSpPr/>
          <p:nvPr/>
        </p:nvSpPr>
        <p:spPr>
          <a:xfrm>
            <a:off x="1545112" y="2834726"/>
            <a:ext cx="2888980" cy="1188548"/>
          </a:xfrm>
          <a:prstGeom prst="rect">
            <a:avLst/>
          </a:prstGeom>
          <a:noFill/>
          <a:ln w="76200"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B1E4CF20-C7D4-4397-A266-8C48E1F68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7081" y="1146699"/>
            <a:ext cx="3810158" cy="557206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57528332-9AE8-406B-9A72-DF9EA2E51F8F}"/>
              </a:ext>
            </a:extLst>
          </p:cNvPr>
          <p:cNvSpPr/>
          <p:nvPr/>
        </p:nvSpPr>
        <p:spPr>
          <a:xfrm>
            <a:off x="5355271" y="3335182"/>
            <a:ext cx="770055" cy="381429"/>
          </a:xfrm>
          <a:prstGeom prst="right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55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A8CF394-C0C4-4F32-9DE1-73EA9588D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072" y="1138917"/>
            <a:ext cx="10277856" cy="3765285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398015E-1DDB-408F-8E99-74837E33FFEB}"/>
              </a:ext>
            </a:extLst>
          </p:cNvPr>
          <p:cNvSpPr/>
          <p:nvPr/>
        </p:nvSpPr>
        <p:spPr>
          <a:xfrm>
            <a:off x="1752600" y="213722"/>
            <a:ext cx="3693640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기획 배경 </a:t>
            </a:r>
            <a:r>
              <a:rPr lang="en-US" altLang="ko-KR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: Needs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E6DEF1A-81A9-49AE-9405-CBBE5CF2C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172" y="1228859"/>
            <a:ext cx="11740896" cy="52238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5F0DFB5-B1DA-43B9-B3DF-EE33C1667F66}"/>
              </a:ext>
            </a:extLst>
          </p:cNvPr>
          <p:cNvSpPr txBox="1"/>
          <p:nvPr/>
        </p:nvSpPr>
        <p:spPr>
          <a:xfrm>
            <a:off x="7388248" y="6611779"/>
            <a:ext cx="48942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출처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청개구리 기획자들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여행앱</a:t>
            </a:r>
            <a:r>
              <a:rPr lang="ko-KR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 어디까지 </a:t>
            </a:r>
            <a:r>
              <a:rPr lang="ko-KR" alt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써봤니</a:t>
            </a:r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Light" panose="00000300000000000000" pitchFamily="2" charset="-127"/>
              </a:rPr>
              <a:t>? https://brunch.co.kr/@fpw919/9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9C54442-1EE0-4525-99C9-E54162EE9309}"/>
              </a:ext>
            </a:extLst>
          </p:cNvPr>
          <p:cNvSpPr/>
          <p:nvPr/>
        </p:nvSpPr>
        <p:spPr>
          <a:xfrm>
            <a:off x="8861778" y="1109103"/>
            <a:ext cx="3096050" cy="4609979"/>
          </a:xfrm>
          <a:prstGeom prst="rect">
            <a:avLst/>
          </a:prstGeom>
          <a:noFill/>
          <a:ln w="76200"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203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E863E1B-3614-49A0-8F5B-E08EDA6A85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64"/>
          <a:stretch/>
        </p:blipFill>
        <p:spPr bwMode="auto">
          <a:xfrm>
            <a:off x="5752400" y="1215430"/>
            <a:ext cx="2587942" cy="54128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91908A78-6E61-4DAA-ABB1-DE4417985C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7"/>
          <a:stretch/>
        </p:blipFill>
        <p:spPr bwMode="auto">
          <a:xfrm>
            <a:off x="8817665" y="1215430"/>
            <a:ext cx="2525836" cy="52697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398015E-1DDB-408F-8E99-74837E33FFEB}"/>
              </a:ext>
            </a:extLst>
          </p:cNvPr>
          <p:cNvSpPr/>
          <p:nvPr/>
        </p:nvSpPr>
        <p:spPr>
          <a:xfrm>
            <a:off x="1752600" y="213722"/>
            <a:ext cx="7254037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기획 배경 </a:t>
            </a:r>
            <a:r>
              <a:rPr lang="en-US" altLang="ko-KR" sz="3600" dirty="0">
                <a:latin typeface="리디바탕" panose="020B0600000101010101" pitchFamily="34" charset="-127"/>
                <a:ea typeface="리디바탕" panose="020B0600000101010101" pitchFamily="34" charset="-127"/>
              </a:rPr>
              <a:t>: Competitive advantage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462843F-F0C7-4763-9DA0-FBFBC13943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" t="17026" r="-1166" b="4919"/>
          <a:stretch/>
        </p:blipFill>
        <p:spPr bwMode="auto">
          <a:xfrm>
            <a:off x="2057492" y="1470155"/>
            <a:ext cx="3088139" cy="517412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849C551-5ABF-4818-ACB6-F5BFC420AF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376" y="1470155"/>
            <a:ext cx="1209675" cy="1285875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EF87FA9-BF72-48ED-8D17-879985941C8B}"/>
              </a:ext>
            </a:extLst>
          </p:cNvPr>
          <p:cNvGrpSpPr/>
          <p:nvPr/>
        </p:nvGrpSpPr>
        <p:grpSpPr>
          <a:xfrm>
            <a:off x="0" y="0"/>
            <a:ext cx="13022099" cy="6858000"/>
            <a:chOff x="5307319" y="6644278"/>
            <a:chExt cx="13022099" cy="68580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F4911B4-E081-48A2-9E79-019E682CB33A}"/>
                </a:ext>
              </a:extLst>
            </p:cNvPr>
            <p:cNvSpPr/>
            <p:nvPr/>
          </p:nvSpPr>
          <p:spPr>
            <a:xfrm>
              <a:off x="5307319" y="6644278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9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D898902-A31A-42F2-8BDD-E7E58EEC9661}"/>
                </a:ext>
              </a:extLst>
            </p:cNvPr>
            <p:cNvSpPr/>
            <p:nvPr/>
          </p:nvSpPr>
          <p:spPr>
            <a:xfrm>
              <a:off x="5307320" y="9103329"/>
              <a:ext cx="12192000" cy="1382921"/>
            </a:xfrm>
            <a:prstGeom prst="rect">
              <a:avLst/>
            </a:prstGeom>
            <a:solidFill>
              <a:srgbClr val="73A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ECB011-9ED8-4C8B-B6C7-D36EEBE8208D}"/>
                </a:ext>
              </a:extLst>
            </p:cNvPr>
            <p:cNvSpPr txBox="1"/>
            <p:nvPr/>
          </p:nvSpPr>
          <p:spPr>
            <a:xfrm>
              <a:off x="5660182" y="9346616"/>
              <a:ext cx="1266923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800">
                  <a:solidFill>
                    <a:schemeClr val="bg1"/>
                  </a:solidFill>
                  <a:latin typeface="리디바탕" panose="020B0600000101010101" pitchFamily="34" charset="-127"/>
                  <a:ea typeface="리디바탕" panose="020B0600000101010101" pitchFamily="34" charset="-127"/>
                  <a:cs typeface="함초롬바탕" panose="02030604000101010101" pitchFamily="18" charset="-127"/>
                </a:rPr>
                <a:t>귀찮은 당신을 위한 </a:t>
              </a:r>
              <a:r>
                <a:rPr lang="en-US" altLang="ko-KR" sz="4800">
                  <a:solidFill>
                    <a:schemeClr val="bg1"/>
                  </a:solidFill>
                  <a:latin typeface="리디바탕" panose="020B0600000101010101" pitchFamily="34" charset="-127"/>
                  <a:ea typeface="리디바탕" panose="020B0600000101010101" pitchFamily="34" charset="-127"/>
                  <a:cs typeface="함초롬바탕" panose="02030604000101010101" pitchFamily="18" charset="-127"/>
                </a:rPr>
                <a:t>“</a:t>
              </a:r>
              <a:r>
                <a:rPr lang="ko-KR" altLang="en-US" sz="4800">
                  <a:solidFill>
                    <a:schemeClr val="bg1"/>
                  </a:solidFill>
                  <a:latin typeface="리디바탕" panose="020B0600000101010101" pitchFamily="34" charset="-127"/>
                  <a:ea typeface="리디바탕" panose="020B0600000101010101" pitchFamily="34" charset="-127"/>
                  <a:cs typeface="함초롬바탕" panose="02030604000101010101" pitchFamily="18" charset="-127"/>
                </a:rPr>
                <a:t>자동 여행 기록 서비스</a:t>
              </a:r>
              <a:r>
                <a:rPr lang="en-US" altLang="ko-KR" sz="4800">
                  <a:solidFill>
                    <a:schemeClr val="bg1"/>
                  </a:solidFill>
                  <a:latin typeface="리디바탕" panose="020B0600000101010101" pitchFamily="34" charset="-127"/>
                  <a:ea typeface="리디바탕" panose="020B0600000101010101" pitchFamily="34" charset="-127"/>
                  <a:cs typeface="함초롬바탕" panose="02030604000101010101" pitchFamily="18" charset="-127"/>
                </a:rPr>
                <a:t>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97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C2982F-BBAF-4A77-804A-73D601C52BB0}"/>
              </a:ext>
            </a:extLst>
          </p:cNvPr>
          <p:cNvSpPr txBox="1"/>
          <p:nvPr/>
        </p:nvSpPr>
        <p:spPr>
          <a:xfrm>
            <a:off x="4567604" y="2598003"/>
            <a:ext cx="30567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“ </a:t>
            </a:r>
            <a:r>
              <a:rPr lang="ko-KR" altLang="en-US" sz="48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여 운 </a:t>
            </a:r>
            <a:r>
              <a:rPr lang="en-US" altLang="ko-KR" sz="48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53FA44-6B17-474A-A5E5-D2C49CBD2563}"/>
              </a:ext>
            </a:extLst>
          </p:cNvPr>
          <p:cNvSpPr txBox="1"/>
          <p:nvPr/>
        </p:nvSpPr>
        <p:spPr>
          <a:xfrm>
            <a:off x="-557621" y="1367288"/>
            <a:ext cx="69003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여행에 여운을 남기다</a:t>
            </a:r>
            <a:r>
              <a:rPr lang="en-US" altLang="ko-KR" sz="32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.</a:t>
            </a:r>
            <a:endParaRPr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1D3CCB-C85D-4DC3-ADD6-66DFF6D9344B}"/>
              </a:ext>
            </a:extLst>
          </p:cNvPr>
          <p:cNvSpPr txBox="1"/>
          <p:nvPr/>
        </p:nvSpPr>
        <p:spPr>
          <a:xfrm>
            <a:off x="2140194" y="4499600"/>
            <a:ext cx="8405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놀기만 하세요</a:t>
            </a:r>
            <a:r>
              <a:rPr lang="en-US" altLang="ko-KR" sz="24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. </a:t>
            </a:r>
            <a:r>
              <a:rPr lang="ko-KR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우리가 알아서 다 정리해줄게요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77469B-5F50-4E43-845F-1345DF2A25DA}"/>
              </a:ext>
            </a:extLst>
          </p:cNvPr>
          <p:cNvSpPr txBox="1"/>
          <p:nvPr/>
        </p:nvSpPr>
        <p:spPr>
          <a:xfrm>
            <a:off x="2645818" y="5019597"/>
            <a:ext cx="6900362" cy="82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73A9DB"/>
                </a:highlight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“</a:t>
            </a:r>
            <a:r>
              <a:rPr lang="ko-KR" altLang="en-US" sz="360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73A9DB"/>
                </a:highlight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여행 자동 기록 앱</a:t>
            </a:r>
            <a:r>
              <a:rPr lang="en-US" altLang="ko-KR" sz="360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73A9DB"/>
                </a:highlight>
                <a:latin typeface="리디바탕" panose="020B0600000101010101" pitchFamily="34" charset="-127"/>
                <a:ea typeface="리디바탕" panose="020B0600000101010101" pitchFamily="34" charset="-127"/>
                <a:cs typeface="함초롬바탕" panose="02030604000101010101" pitchFamily="18" charset="-127"/>
              </a:rPr>
              <a:t>”</a:t>
            </a:r>
            <a:endParaRPr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73A9DB"/>
              </a:highlight>
              <a:latin typeface="리디바탕" panose="020B0600000101010101" pitchFamily="34" charset="-127"/>
              <a:ea typeface="리디바탕" panose="020B0600000101010101" pitchFamily="34" charset="-127"/>
              <a:cs typeface="함초롬바탕" panose="02030604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B9F7EEF-CA8F-4D1E-B06B-FF405527B059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407A13-EC38-494A-B5BA-CE933E248F46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FB8B2FD-3785-4769-8A48-6BF4AF5186B4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B3BCABE-1C8D-4527-866F-F72504C97171}"/>
              </a:ext>
            </a:extLst>
          </p:cNvPr>
          <p:cNvSpPr/>
          <p:nvPr/>
        </p:nvSpPr>
        <p:spPr>
          <a:xfrm>
            <a:off x="1752600" y="275277"/>
            <a:ext cx="2480166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>
                <a:latin typeface="리디바탕" panose="020B0600000101010101" pitchFamily="34" charset="-127"/>
                <a:ea typeface="리디바탕" panose="020B0600000101010101" pitchFamily="34" charset="-127"/>
              </a:rPr>
              <a:t>서비스 소개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6236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E75DDDE5-1AAB-416D-8F30-FA23625FEE4B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5939FD-33BC-4BD8-86CA-E27B45E15A0A}"/>
              </a:ext>
            </a:extLst>
          </p:cNvPr>
          <p:cNvSpPr txBox="1"/>
          <p:nvPr/>
        </p:nvSpPr>
        <p:spPr>
          <a:xfrm>
            <a:off x="862048" y="213722"/>
            <a:ext cx="471604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endParaRPr lang="ko-KR" altLang="en-US" sz="4000" dirty="0">
              <a:solidFill>
                <a:schemeClr val="accent5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E08AB8D-2FB6-4417-8A29-A7B373316D53}"/>
              </a:ext>
            </a:extLst>
          </p:cNvPr>
          <p:cNvCxnSpPr>
            <a:cxnSpLocks/>
          </p:cNvCxnSpPr>
          <p:nvPr/>
        </p:nvCxnSpPr>
        <p:spPr>
          <a:xfrm>
            <a:off x="557400" y="1001162"/>
            <a:ext cx="10809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90D5FBCA-1A0C-47C5-B4D6-D329B166E987}"/>
              </a:ext>
            </a:extLst>
          </p:cNvPr>
          <p:cNvSpPr/>
          <p:nvPr/>
        </p:nvSpPr>
        <p:spPr>
          <a:xfrm>
            <a:off x="1752600" y="275277"/>
            <a:ext cx="5023106" cy="646331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none">
            <a:spAutoFit/>
          </a:bodyPr>
          <a:lstStyle/>
          <a:p>
            <a:r>
              <a:rPr lang="ko-KR" altLang="en-US" sz="3600">
                <a:latin typeface="리디바탕" panose="020B0600000101010101" pitchFamily="34" charset="-127"/>
                <a:ea typeface="리디바탕" panose="020B0600000101010101" pitchFamily="34" charset="-127"/>
              </a:rPr>
              <a:t>아이디어 도출 </a:t>
            </a:r>
            <a:r>
              <a:rPr lang="en-US" altLang="ko-KR" sz="3600">
                <a:latin typeface="리디바탕" panose="020B0600000101010101" pitchFamily="34" charset="-127"/>
                <a:ea typeface="리디바탕" panose="020B0600000101010101" pitchFamily="34" charset="-127"/>
              </a:rPr>
              <a:t>: Concept</a:t>
            </a:r>
            <a:endParaRPr lang="ko-KR" altLang="en-US" sz="3600" dirty="0"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4018F1-3400-42AA-A3DA-31F37C24FAB3}"/>
              </a:ext>
            </a:extLst>
          </p:cNvPr>
          <p:cNvSpPr txBox="1"/>
          <p:nvPr/>
        </p:nvSpPr>
        <p:spPr>
          <a:xfrm>
            <a:off x="3143285" y="1260631"/>
            <a:ext cx="56517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>
                <a:solidFill>
                  <a:schemeClr val="tx1">
                    <a:lumMod val="75000"/>
                    <a:lumOff val="2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Bold" panose="00000800000000000000" pitchFamily="2" charset="-127"/>
              </a:rPr>
              <a:t>“</a:t>
            </a:r>
            <a:r>
              <a:rPr lang="ko-KR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Bold" panose="00000800000000000000" pitchFamily="2" charset="-127"/>
              </a:rPr>
              <a:t>자동 여행 기록 서비스</a:t>
            </a:r>
            <a:r>
              <a:rPr lang="en-US" altLang="ko-KR" sz="4000" b="1">
                <a:solidFill>
                  <a:schemeClr val="tx1">
                    <a:lumMod val="75000"/>
                    <a:lumOff val="2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oPubWorld돋움체 Bold" panose="00000800000000000000" pitchFamily="2" charset="-127"/>
              </a:rPr>
              <a:t>”</a:t>
            </a:r>
            <a:endParaRPr lang="ko-KR" altLang="en-US" sz="40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5B0EB2-4B17-4A05-8E5F-1567BA4A9371}"/>
              </a:ext>
            </a:extLst>
          </p:cNvPr>
          <p:cNvSpPr txBox="1"/>
          <p:nvPr/>
        </p:nvSpPr>
        <p:spPr>
          <a:xfrm>
            <a:off x="1354304" y="5456728"/>
            <a:ext cx="20159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편리성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DB124F-A41B-4473-A0EC-9201C4EE6B31}"/>
              </a:ext>
            </a:extLst>
          </p:cNvPr>
          <p:cNvSpPr txBox="1"/>
          <p:nvPr/>
        </p:nvSpPr>
        <p:spPr>
          <a:xfrm>
            <a:off x="8821730" y="5432160"/>
            <a:ext cx="20159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심미성</a:t>
            </a:r>
          </a:p>
        </p:txBody>
      </p:sp>
      <p:pic>
        <p:nvPicPr>
          <p:cNvPr id="3" name="그림 2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0B9EDF90-F56E-410D-BC8A-9D31FCF3E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891" y="2649264"/>
            <a:ext cx="2607810" cy="2607810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5E98827C-B925-4750-A618-CC3A4C6A9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1883" y="2874937"/>
            <a:ext cx="2156464" cy="215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F525919-DF44-41B5-AF22-AB0C016F1AA7}"/>
              </a:ext>
            </a:extLst>
          </p:cNvPr>
          <p:cNvSpPr txBox="1"/>
          <p:nvPr/>
        </p:nvSpPr>
        <p:spPr>
          <a:xfrm>
            <a:off x="5215975" y="5456728"/>
            <a:ext cx="20159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실용성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C9537DD-72DE-49B6-BE45-25DD2BE212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350" y="3099892"/>
            <a:ext cx="1789592" cy="178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287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23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2696</TotalTime>
  <Words>308</Words>
  <Application>Microsoft Office PowerPoint</Application>
  <PresentationFormat>와이드스크린</PresentationFormat>
  <Paragraphs>106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Whitney</vt:lpstr>
      <vt:lpstr>리디바탕</vt:lpstr>
      <vt:lpstr>Malgun Gothic</vt:lpstr>
      <vt:lpstr>Malgun 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Minjung</dc:creator>
  <cp:lastModifiedBy>Lee Geonwoo</cp:lastModifiedBy>
  <cp:revision>158</cp:revision>
  <dcterms:created xsi:type="dcterms:W3CDTF">2021-03-18T15:56:01Z</dcterms:created>
  <dcterms:modified xsi:type="dcterms:W3CDTF">2021-04-23T02:49:18Z</dcterms:modified>
</cp:coreProperties>
</file>

<file path=docProps/thumbnail.jpeg>
</file>